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3CE-D049-4697-BB51-A992671DBE01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36DB-8FEC-48F6-BB7F-3A461C5C479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724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1FD1-E264-4FB5-8C89-88801F72F52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91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1FD1-E264-4FB5-8C89-88801F72F52B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507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1FD1-E264-4FB5-8C89-88801F72F52B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3779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1FD1-E264-4FB5-8C89-88801F72F52B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3757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A5F1-0070-4A38-8EC3-21DBFC210052}" type="datetimeFigureOut">
              <a:rPr lang="id-ID" smtClean="0"/>
              <a:pPr/>
              <a:t>22/05/2018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1E67-D2D2-4BB3-8BD7-E4258E417A7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paparan%20exit%20meeting%20kab%20BADUNG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aparan%20exit%20meeting%20kab%20BADUNG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34" y="135633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PEMERINTAH KABUPATEN BADUNG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 descr="J:\Dewa ayu jen\GAMBAR\yth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531100"/>
            <a:ext cx="1440159" cy="11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3528" y="2780928"/>
            <a:ext cx="828092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</a:rPr>
              <a:t>POHON KINERJA</a:t>
            </a:r>
          </a:p>
          <a:p>
            <a:pPr algn="ctr"/>
            <a:r>
              <a:rPr lang="id-ID" sz="3600" b="1" dirty="0" smtClean="0">
                <a:solidFill>
                  <a:schemeClr val="tx1"/>
                </a:solidFill>
              </a:rPr>
              <a:t>SATUAN POLISI PAMONG PRAJA</a:t>
            </a:r>
          </a:p>
          <a:p>
            <a:pPr algn="ctr"/>
            <a:r>
              <a:rPr lang="id-ID" sz="3600" b="1" dirty="0" smtClean="0">
                <a:solidFill>
                  <a:schemeClr val="tx1"/>
                </a:solidFill>
              </a:rPr>
              <a:t>KABUPATEN BADUNG</a:t>
            </a:r>
            <a:endParaRPr lang="id-ID" sz="36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rofessional\Documents\2017 - DOK BAPENDA\x-DATA DAN INFORMASI\picture bapenda\backdr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006994"/>
            <a:ext cx="3339465" cy="1680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22306">
            <a:off x="-683" y="2186856"/>
            <a:ext cx="12573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7784" y="0"/>
            <a:ext cx="2880320" cy="11521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  <a:bevelB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TERWUJUDNYA KETENTRAMAN DAN KETERTIBAN UMUM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7944" y="1556792"/>
            <a:ext cx="3024336" cy="122413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MENINGKATNYA UPAYA PENINDAKAN GANGGUAN TRANTIBUM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3608" y="1340768"/>
            <a:ext cx="255577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MENINGKATNYA UPAYA PENCEGAHAN PELANGGARAN TRANTIBUM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3933056"/>
            <a:ext cx="2987824" cy="108012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KEGIATAN : PATROLI  KEAMANAN DAN KETERTIBAN UMUM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752" y="2489335"/>
            <a:ext cx="2987824" cy="108012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PROGRAM PEMELIHARAAN TIBUM TRANMAS DAN  PENCEGAHAN TINDAK KRIMINAL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84168" y="3356992"/>
            <a:ext cx="2987824" cy="108012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PROGRAM PENINGKATAN KAPASITAS SUMBER DAYA APARATIS 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59832" y="3356992"/>
            <a:ext cx="2987824" cy="108012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PROGRAM PEMELIHARAAN TIBUM TRANMAS DAN PENEGAKAN TINDAK KRIMINAL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79912" y="5085184"/>
            <a:ext cx="1872208" cy="100811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KEGIATAN TINDAK PIDANA  RINGAN (TIPIRING) 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051720" y="5085184"/>
            <a:ext cx="1691680" cy="93610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KEGIATAN PENEGAKKAN PERDA DAN PERKADA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724128" y="5013176"/>
            <a:ext cx="1656184" cy="122413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KEGIATAN PENGAMANAN EVENT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2320" y="4941168"/>
            <a:ext cx="1691680" cy="129614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PENDIDIKAN/ PELATIHAN KESEMAPTAAN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-324544" y="515719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584" y="515719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31640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115616" y="501317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11560" y="5013176"/>
            <a:ext cx="5208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771800" y="602128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2267744" y="6021288"/>
            <a:ext cx="5208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2411760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4139952" y="6165304"/>
            <a:ext cx="512440" cy="279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644008" y="6165304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275856" y="6309320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72000" y="6309320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92080" y="638132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28184" y="638132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6516216" y="6237312"/>
            <a:ext cx="631304" cy="279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084168" y="6237312"/>
            <a:ext cx="512440" cy="279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812360" y="6237312"/>
            <a:ext cx="5208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8316416" y="6237312"/>
            <a:ext cx="4872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7092280" y="638132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028384" y="638132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7767456">
            <a:off x="2732998" y="994850"/>
            <a:ext cx="351308" cy="34357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ight Arrow 43"/>
          <p:cNvSpPr/>
          <p:nvPr/>
        </p:nvSpPr>
        <p:spPr>
          <a:xfrm rot="2912330">
            <a:off x="4741111" y="1155467"/>
            <a:ext cx="400131" cy="34357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ight Arrow 44"/>
          <p:cNvSpPr/>
          <p:nvPr/>
        </p:nvSpPr>
        <p:spPr>
          <a:xfrm rot="7767456">
            <a:off x="1184228" y="2148322"/>
            <a:ext cx="351308" cy="34357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ight Arrow 45"/>
          <p:cNvSpPr/>
          <p:nvPr/>
        </p:nvSpPr>
        <p:spPr>
          <a:xfrm rot="7767456">
            <a:off x="752180" y="3588482"/>
            <a:ext cx="351308" cy="34357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ight Arrow 46"/>
          <p:cNvSpPr/>
          <p:nvPr/>
        </p:nvSpPr>
        <p:spPr>
          <a:xfrm rot="7842071">
            <a:off x="4107913" y="2806201"/>
            <a:ext cx="628997" cy="38816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ight Arrow 47"/>
          <p:cNvSpPr/>
          <p:nvPr/>
        </p:nvSpPr>
        <p:spPr>
          <a:xfrm rot="2675132">
            <a:off x="6575839" y="2741003"/>
            <a:ext cx="655410" cy="366709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2" name="Right Arrow 51"/>
          <p:cNvSpPr/>
          <p:nvPr/>
        </p:nvSpPr>
        <p:spPr>
          <a:xfrm rot="7924498">
            <a:off x="3039525" y="4540686"/>
            <a:ext cx="718483" cy="35974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ight Arrow 52"/>
          <p:cNvSpPr/>
          <p:nvPr/>
        </p:nvSpPr>
        <p:spPr>
          <a:xfrm rot="5400000">
            <a:off x="4480497" y="4644861"/>
            <a:ext cx="371260" cy="24379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ight Arrow 53"/>
          <p:cNvSpPr/>
          <p:nvPr/>
        </p:nvSpPr>
        <p:spPr>
          <a:xfrm rot="2797904">
            <a:off x="5452843" y="4480455"/>
            <a:ext cx="660821" cy="38174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Right Arrow 54"/>
          <p:cNvSpPr/>
          <p:nvPr/>
        </p:nvSpPr>
        <p:spPr>
          <a:xfrm rot="3352233">
            <a:off x="7642565" y="4580130"/>
            <a:ext cx="397243" cy="251911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35" grpId="0" animBg="1"/>
      <p:bldP spid="36" grpId="0" animBg="1"/>
      <p:bldP spid="60" grpId="0" animBg="1"/>
      <p:bldP spid="61" grpId="0" animBg="1"/>
      <p:bldP spid="62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936104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TERWUJUDNYA KEPATUHAN MASYARAKAT DALAM MELAKSANAKAN PERATURAN DAERAH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980728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97632" y="1340768"/>
            <a:ext cx="72027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 smtClean="0"/>
              <a:t>TERWUJUDNYA KAPASITAS SDA 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27984" y="1700808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9552" y="3429000"/>
            <a:ext cx="2664296" cy="10081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PROGRAM PENINGKATAN DISIPLIN APARATUR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1907704" y="2132856"/>
            <a:ext cx="5184576" cy="1080120"/>
          </a:xfrm>
          <a:prstGeom prst="ellipse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b="1" dirty="0" smtClean="0">
                <a:solidFill>
                  <a:schemeClr val="bg1"/>
                </a:solidFill>
              </a:rPr>
              <a:t>MENINGKATNYA TATA KELOLA PERKANTORAN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36096" y="3356992"/>
            <a:ext cx="3116704" cy="115212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PROGRAM PENINGKATAN PENGEMBANGAN SISTEM PELAPORAN CAPAIAN KINERJA DAN KEUANGAN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27984" y="3284984"/>
            <a:ext cx="1203559" cy="28803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68217" y="3284984"/>
            <a:ext cx="1359767" cy="288032"/>
          </a:xfrm>
          <a:prstGeom prst="straightConnector1">
            <a:avLst/>
          </a:prstGeom>
          <a:ln cmpd="sng">
            <a:solidFill>
              <a:schemeClr val="dk1">
                <a:alpha val="96000"/>
              </a:schemeClr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631543" y="4581128"/>
            <a:ext cx="1244713" cy="32470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19672" y="4509120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03920" y="4941168"/>
            <a:ext cx="266429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KEGIATAN PENGADAAN PAKIAN DINAS BESERTA KELENGKAPANNYA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76256" y="4581128"/>
            <a:ext cx="1152128" cy="32470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347864" y="4941168"/>
            <a:ext cx="2664296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KEGIATAN PENYUSUNAN AKIP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6084168" y="5013176"/>
            <a:ext cx="3059832" cy="10081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KEGIATAN PENYUSUNAN LAPORAN CAPAIAN KINERJA DAN IKTHISAR REALISASI KINERJA  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1763688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99592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51920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496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88024" y="6093296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987824" y="6093296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48264" y="6309320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12360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12160" y="6165304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619672" y="5949280"/>
            <a:ext cx="790128" cy="302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897632" y="5952539"/>
            <a:ext cx="686036" cy="356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619672" y="594928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0" idx="4"/>
          </p:cNvCxnSpPr>
          <p:nvPr/>
        </p:nvCxnSpPr>
        <p:spPr>
          <a:xfrm flipH="1">
            <a:off x="3949343" y="5949280"/>
            <a:ext cx="730669" cy="302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679712" y="5981915"/>
            <a:ext cx="701407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644008" y="602128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931233" y="6076227"/>
            <a:ext cx="737112" cy="161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704348" y="6048537"/>
            <a:ext cx="0" cy="4768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740352" y="6076227"/>
            <a:ext cx="773415" cy="233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286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1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936104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TERWUJUDNYA KEPATUHAN MASYARAKAT DALAM MELAKSANAKAN PERATURAN DAERAH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27984" y="980728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97632" y="1340768"/>
            <a:ext cx="72027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 smtClean="0"/>
              <a:t>TERWUJUDNYA LINGKUNGAN HIDUP YANG TERTIB DAN ASRI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7984" y="1700808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07704" y="2132856"/>
            <a:ext cx="5184576" cy="1080120"/>
          </a:xfrm>
          <a:prstGeom prst="ellipse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MENINGKATKAN KESADARAN MASYRAKAT TERHADAP LINGKUNGAN HIDUP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3212976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99792" y="3645024"/>
            <a:ext cx="3620760" cy="10081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PROGRAM PENINGKATAN KEAMANAN DAN KENYAMANAN LINGKUNGAN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27984" y="4653136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71800" y="5085184"/>
            <a:ext cx="3456384" cy="936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KEGIATAN SISTEM PENGAMANAN TERPADU (SIPAMANPADU)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2343" y="6125029"/>
            <a:ext cx="1023753" cy="195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6741" y="6093296"/>
            <a:ext cx="6842" cy="453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6124281"/>
            <a:ext cx="1038944" cy="265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39752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63897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095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936104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TERWUJUDNYA KEPATUHAN MASYARAKAT DALAM MELAKSANAKAN PERATURAN DAERAH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27984" y="980728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97632" y="1340768"/>
            <a:ext cx="72027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 smtClean="0"/>
              <a:t>TERWUJUDNYA PERLINDUNGAN MASYARAKAT YANG OPTIMAL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7984" y="1772816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07704" y="2266032"/>
            <a:ext cx="5184576" cy="1739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PROGRAM PEMBERDAYAAN MASYARAKAT UNTUK MENJAGA KETERTIBAN DAN KEAMANAN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4077072"/>
            <a:ext cx="0" cy="36004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83768" y="4589512"/>
            <a:ext cx="3960440" cy="143177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KEGIATAN PENINGKATAN  DAN KETERAMPILAN DASAR PERLINDUNGAN MASYARAKAT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2343" y="6125029"/>
            <a:ext cx="1023753" cy="195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6741" y="6093296"/>
            <a:ext cx="6842" cy="453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6124281"/>
            <a:ext cx="1038944" cy="265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39752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63897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66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4" y="1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3689">
            <a:off x="7745261" y="3332872"/>
            <a:ext cx="12573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6373">
            <a:off x="142069" y="3303887"/>
            <a:ext cx="12573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BADUNG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MANGUPURA </a:t>
            </a:r>
            <a:endParaRPr lang="id-ID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KIRANG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LANGKUNG TITIANG NUNAS SINAMPURA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592" y="3284984"/>
            <a:ext cx="73404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OM SHANTI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SHANTI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SHANTI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OM</a:t>
            </a:r>
          </a:p>
        </p:txBody>
      </p:sp>
      <p:pic>
        <p:nvPicPr>
          <p:cNvPr id="22" name="Picture 1" descr="C:\Users\Public\Pictures\jalan-maju-lurus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72616" y="5524948"/>
            <a:ext cx="11448480" cy="133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96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34" y="135633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6480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>
              <a:defRPr/>
            </a:pPr>
            <a:endParaRPr lang="id-ID" sz="2400" dirty="0" smtClean="0">
              <a:latin typeface="Berlin Sans FB Demi" pitchFamily="34" charset="0"/>
            </a:endParaRPr>
          </a:p>
          <a:p>
            <a:pPr algn="ctr" defTabSz="1218987">
              <a:defRPr/>
            </a:pPr>
            <a:r>
              <a:rPr lang="id-ID" sz="2400" dirty="0" smtClean="0">
                <a:latin typeface="Berlin Sans FB Demi" pitchFamily="34" charset="0"/>
              </a:rPr>
              <a:t>AMANAT </a:t>
            </a:r>
            <a:r>
              <a:rPr lang="id-ID" sz="2400" dirty="0">
                <a:latin typeface="Berlin Sans FB Demi" pitchFamily="34" charset="0"/>
              </a:rPr>
              <a:t>UU NO. 23 TAHUN 2014</a:t>
            </a:r>
            <a:endParaRPr lang="en-US" sz="2400" dirty="0">
              <a:latin typeface="Berlin Sans FB Demi" pitchFamily="34" charset="0"/>
            </a:endParaRPr>
          </a:p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latin typeface="Berlin Sans FB Demi" pitchFamily="34" charset="0"/>
            </a:endParaRPr>
          </a:p>
        </p:txBody>
      </p:sp>
      <p:pic>
        <p:nvPicPr>
          <p:cNvPr id="14" name="Picture 5" descr="J:\Dewa ayu jen\GAMBAR\yth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27584" y="1484784"/>
            <a:ext cx="7632848" cy="523210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lIns="91429" tIns="45715" rIns="91429" bIns="45715">
            <a:spAutoFit/>
          </a:bodyPr>
          <a:lstStyle/>
          <a:p>
            <a:pPr algn="ctr">
              <a:buSzPts val="1100"/>
              <a:tabLst>
                <a:tab pos="630479" algn="l"/>
              </a:tabLst>
            </a:pPr>
            <a:r>
              <a:rPr lang="id-ID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TUGAS PEMERINTAH : MENJAGA SERTA MEWUJUDKAN TRAMTIBUMAS DAN PERLINDUNGAN MASYARAKAT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2276872"/>
            <a:ext cx="7632848" cy="830987"/>
          </a:xfrm>
          <a:prstGeom prst="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29" tIns="45715" rIns="91429" bIns="45715">
            <a:spAutoFit/>
          </a:bodyPr>
          <a:lstStyle/>
          <a:p>
            <a:pPr marL="342859" indent="-342859" algn="ctr">
              <a:buSzPts val="1100"/>
              <a:tabLst>
                <a:tab pos="630479" algn="l"/>
              </a:tabLst>
            </a:pPr>
            <a:r>
              <a:rPr lang="id-ID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URUSAN WAJIB PEMERINTAHAN UMUM</a:t>
            </a:r>
          </a:p>
          <a:p>
            <a:pPr marL="342859" indent="-342859" algn="ctr">
              <a:buSzPts val="1100"/>
              <a:tabLst>
                <a:tab pos="630479" algn="l"/>
              </a:tabLst>
            </a:pPr>
            <a:r>
              <a:rPr lang="id-ID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PELAYANAN DASAR, KETENTRAMAN, KETERTIBAN UMUM DAN PERLINDUNGAN MASYARAKAT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584" y="3284984"/>
            <a:ext cx="7632848" cy="1754316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29" tIns="45715" rIns="91429" bIns="45715">
            <a:spAutoFit/>
          </a:bodyPr>
          <a:lstStyle/>
          <a:p>
            <a:pPr marL="342859" indent="-342859" algn="ctr">
              <a:lnSpc>
                <a:spcPct val="150000"/>
              </a:lnSpc>
              <a:buSzPts val="1100"/>
              <a:tabLst>
                <a:tab pos="630479" algn="l"/>
              </a:tabLst>
            </a:pP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SATUAN POLISI PAMONG PRAJA</a:t>
            </a:r>
          </a:p>
          <a:p>
            <a:pPr marL="342859" indent="-342859" algn="ctr">
              <a:buSzPts val="1100"/>
              <a:tabLst>
                <a:tab pos="630479" algn="l"/>
              </a:tabLst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INSTITUSI PENEGAK PERDA DAN PERKADA</a:t>
            </a:r>
          </a:p>
          <a:p>
            <a:pPr marL="342859" indent="-342859" algn="ctr">
              <a:buSzPts val="1100"/>
              <a:tabLst>
                <a:tab pos="630479" algn="l"/>
              </a:tabLst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UNTUK</a:t>
            </a:r>
          </a:p>
          <a:p>
            <a:pPr marL="342859" indent="-342859" algn="ctr">
              <a:buSzPts val="1100"/>
              <a:tabLst>
                <a:tab pos="630479" algn="l"/>
              </a:tabLst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PENINGKATAN TRAMTIBUMAS DAN PERLINDUNGAN MASYARAKAT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980728"/>
            <a:ext cx="0" cy="436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20608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72000" y="30689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98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26896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4" y="0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9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55576" y="836712"/>
            <a:ext cx="295232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395536" y="1340768"/>
            <a:ext cx="8496944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SATUAN POLISI PAMONG PRAJA KABUPATEN BADUNG</a:t>
            </a:r>
          </a:p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SEBAGAI</a:t>
            </a:r>
          </a:p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INSTITUSI PENEGAK PERATURAN DAERAH DAN PERATURAN KEPALA DAERAH, KETENTRAMAN DAN KETERTIBAN UMUM</a:t>
            </a:r>
          </a:p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SERTA PERLINDUNGAN MASYARAKAT</a:t>
            </a:r>
            <a:endParaRPr lang="id-ID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7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34" y="1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72008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Berlin Sans FB Dem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2" y="548680"/>
            <a:ext cx="8517632" cy="7207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 smtClean="0">
                <a:latin typeface="Berlin Sans FB Demi" pitchFamily="34" charset="0"/>
              </a:rPr>
              <a:t>    </a:t>
            </a:r>
            <a:r>
              <a:rPr lang="id-ID" sz="2800" dirty="0" smtClean="0">
                <a:latin typeface="Berlin Sans FB Demi" pitchFamily="34" charset="0"/>
              </a:rPr>
              <a:t>VISI MISI BUPATI BADUNG 2016-2021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4" name="Picture 5" descr="J:\Dewa ayu jen\GAMBAR\yth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8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23728" y="1124744"/>
            <a:ext cx="6984776" cy="9233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id-ID" b="1" dirty="0">
                <a:latin typeface="Berlin Sans FB Demi" pitchFamily="34" charset="0"/>
                <a:ea typeface="Calibri"/>
              </a:rPr>
              <a:t>“Memantapkan Arah Pembangunan Badung </a:t>
            </a:r>
            <a:endParaRPr lang="en-US" b="1" dirty="0" smtClean="0">
              <a:latin typeface="Berlin Sans FB Demi" pitchFamily="34" charset="0"/>
              <a:ea typeface="Calibri"/>
            </a:endParaRPr>
          </a:p>
          <a:p>
            <a:pPr algn="ctr"/>
            <a:r>
              <a:rPr lang="id-ID" b="1" dirty="0" smtClean="0">
                <a:latin typeface="Berlin Sans FB Demi" pitchFamily="34" charset="0"/>
                <a:ea typeface="Calibri"/>
              </a:rPr>
              <a:t>Berlandaskan </a:t>
            </a:r>
            <a:r>
              <a:rPr lang="id-ID" b="1" i="1" dirty="0">
                <a:latin typeface="Berlin Sans FB Demi" pitchFamily="34" charset="0"/>
                <a:ea typeface="Calibri"/>
              </a:rPr>
              <a:t>Tri Hita Karana</a:t>
            </a:r>
            <a:r>
              <a:rPr lang="id-ID" b="1" dirty="0">
                <a:latin typeface="Berlin Sans FB Demi" pitchFamily="34" charset="0"/>
                <a:ea typeface="Calibri"/>
              </a:rPr>
              <a:t> </a:t>
            </a:r>
            <a:endParaRPr lang="en-US" b="1" dirty="0" smtClean="0">
              <a:latin typeface="Berlin Sans FB Demi" pitchFamily="34" charset="0"/>
              <a:ea typeface="Calibri"/>
            </a:endParaRPr>
          </a:p>
          <a:p>
            <a:pPr algn="ctr"/>
            <a:r>
              <a:rPr lang="id-ID" b="1" dirty="0" smtClean="0">
                <a:latin typeface="Berlin Sans FB Demi" pitchFamily="34" charset="0"/>
                <a:ea typeface="Calibri"/>
              </a:rPr>
              <a:t>Menuju Masyarakat </a:t>
            </a:r>
            <a:r>
              <a:rPr lang="id-ID" b="1" dirty="0">
                <a:latin typeface="Berlin Sans FB Demi" pitchFamily="34" charset="0"/>
                <a:ea typeface="Calibri"/>
              </a:rPr>
              <a:t>Yang Maju, Damai Dan Sejahtera”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2132856"/>
            <a:ext cx="7632848" cy="449013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lIns="91429" tIns="45715" rIns="91429" bIns="45715">
            <a:spAutoFit/>
          </a:bodyPr>
          <a:lstStyle/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Memperkokoh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kerukunan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hidup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bermasyarakat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dalam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jalinan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keragaman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adat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budaya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agama.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Memantapkan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kualitas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pelayanan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publik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melalui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penerapan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teknologi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informasi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komunikasi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Memantapkan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tata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kelola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pemerintahan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dengan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menerapkan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prinsip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  <a:ea typeface="Calibri"/>
                <a:cs typeface="Arial" pitchFamily="34" charset="0"/>
              </a:rPr>
              <a:t>good governance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  <a:ea typeface="Calibri"/>
                <a:cs typeface="Arial" pitchFamily="34" charset="0"/>
              </a:rPr>
              <a:t>clean government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Meningkatkan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kualitas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pendidikan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kesehatan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Keluarga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Berencana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(KB)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dalam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pengelolaan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kependudukan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Memperkuat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Usaha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Mikro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Kecil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Menengah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UMKM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)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sebagai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pilar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ekonomi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kerakyatan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MEWUJUDKAN TATANAN KEHIDUPAN BERMASYARAKAT YANG MENJUNJUNG TINGGI PENEGAKAN HUKUM DAN HAK ASASI MANUSIA (HAM).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MENINGKATKAN PERLINDUNGAN DAN PENGELOLAAN SUMBER DAYA ALAM, LINGKUNGAN HIDUP DAN PENANGGULANGAN BENCANA.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 smtClean="0">
                <a:latin typeface="Arial" pitchFamily="34" charset="0"/>
                <a:ea typeface="Calibri"/>
                <a:cs typeface="Arial" pitchFamily="34" charset="0"/>
              </a:rPr>
              <a:t>Memperkuat</a:t>
            </a:r>
            <a:r>
              <a:rPr lang="en-US" sz="1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daya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saing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daerah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melalui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peningkatan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mutu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sumber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daya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manusia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infrastruktur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wilayah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859" indent="-342859" algn="just">
              <a:lnSpc>
                <a:spcPct val="150000"/>
              </a:lnSpc>
              <a:buSzPts val="1100"/>
              <a:buFont typeface="Arial"/>
              <a:buAutoNum type="arabicPeriod"/>
              <a:tabLst>
                <a:tab pos="630479" algn="l"/>
              </a:tabLst>
            </a:pP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Memperkuat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pembangunan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bidang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pertanian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perikanan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kelautan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yang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bersinergi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dengan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kepariwisataan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berbasis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Calibri"/>
                <a:cs typeface="Arial" pitchFamily="34" charset="0"/>
              </a:rPr>
              <a:t>budaya</a:t>
            </a:r>
            <a:r>
              <a:rPr lang="en-US" sz="12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787245" y="1052736"/>
            <a:ext cx="1056563" cy="1098324"/>
            <a:chOff x="6875704" y="5143201"/>
            <a:chExt cx="1300356" cy="1351752"/>
          </a:xfrm>
        </p:grpSpPr>
        <p:sp>
          <p:nvSpPr>
            <p:cNvPr id="21" name="Oval 20"/>
            <p:cNvSpPr/>
            <p:nvPr/>
          </p:nvSpPr>
          <p:spPr>
            <a:xfrm>
              <a:off x="6875704" y="6037753"/>
              <a:ext cx="1300356" cy="4572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47372" y="5143201"/>
              <a:ext cx="1157020" cy="1157020"/>
            </a:xfrm>
            <a:prstGeom prst="ellipse">
              <a:avLst/>
            </a:prstGeom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dirty="0" smtClean="0"/>
                <a:t>VISI</a:t>
              </a:r>
              <a:endParaRPr lang="en-US" sz="2400" dirty="0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79512" y="2060848"/>
            <a:ext cx="1056563" cy="1098324"/>
            <a:chOff x="6875704" y="5143201"/>
            <a:chExt cx="1300356" cy="1351752"/>
          </a:xfrm>
        </p:grpSpPr>
        <p:sp>
          <p:nvSpPr>
            <p:cNvPr id="24" name="Oval 23"/>
            <p:cNvSpPr/>
            <p:nvPr/>
          </p:nvSpPr>
          <p:spPr>
            <a:xfrm>
              <a:off x="6875704" y="6037753"/>
              <a:ext cx="1300356" cy="4572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947372" y="5143201"/>
              <a:ext cx="1157020" cy="1157020"/>
            </a:xfrm>
            <a:prstGeom prst="ellipse">
              <a:avLst/>
            </a:prstGeom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dirty="0" smtClean="0"/>
                <a:t>MISI</a:t>
              </a:r>
              <a:endParaRPr lang="en-US" sz="2000" dirty="0"/>
            </a:p>
          </p:txBody>
        </p:sp>
      </p:grpSp>
      <p:pic>
        <p:nvPicPr>
          <p:cNvPr id="26" name="Picture 2" descr="C:\Users\Professional\Documents\2017 - DOK BAPENDA\x-DATA DAN INFORMASI\picture bapenda\backdr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14673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83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395536" y="191198"/>
            <a:ext cx="8496944" cy="5264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Berlin Sans FB Demi" pitchFamily="34" charset="0"/>
            </a:endParaRPr>
          </a:p>
        </p:txBody>
      </p:sp>
      <p:pic>
        <p:nvPicPr>
          <p:cNvPr id="60" name="Picture 59" descr="strukt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62" y="881062"/>
            <a:ext cx="8361219" cy="5284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53"/>
          <p:cNvGrpSpPr/>
          <p:nvPr/>
        </p:nvGrpSpPr>
        <p:grpSpPr>
          <a:xfrm>
            <a:off x="-333322" y="5655696"/>
            <a:ext cx="1663949" cy="1202304"/>
            <a:chOff x="1693296" y="2284734"/>
            <a:chExt cx="3038527" cy="1928439"/>
          </a:xfrm>
        </p:grpSpPr>
        <p:sp>
          <p:nvSpPr>
            <p:cNvPr id="55" name="Oval 54"/>
            <p:cNvSpPr/>
            <p:nvPr/>
          </p:nvSpPr>
          <p:spPr>
            <a:xfrm rot="10800000">
              <a:off x="1693296" y="3631982"/>
              <a:ext cx="3038527" cy="51789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50000"/>
                  </a:schemeClr>
                </a:gs>
                <a:gs pos="58000">
                  <a:srgbClr val="0087E6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2327539" y="2284734"/>
              <a:ext cx="1928439" cy="1928439"/>
              <a:chOff x="4214396" y="2346956"/>
              <a:chExt cx="1928439" cy="192843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214396" y="2346956"/>
                <a:ext cx="1928439" cy="1928439"/>
              </a:xfrm>
              <a:prstGeom prst="ellipse">
                <a:avLst/>
              </a:prstGeom>
              <a:solidFill>
                <a:srgbClr val="0054D0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>
                <a:bevelT w="44450" h="260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47067" y="2571243"/>
                <a:ext cx="1454714" cy="1454713"/>
              </a:xfrm>
              <a:prstGeom prst="ellipse">
                <a:avLst/>
              </a:prstGeom>
              <a:solidFill>
                <a:srgbClr val="63D2F9">
                  <a:alpha val="79000"/>
                </a:srgbClr>
              </a:solidFill>
              <a:ln>
                <a:solidFill>
                  <a:srgbClr val="0070C0"/>
                </a:solidFill>
              </a:ln>
              <a:scene3d>
                <a:camera prst="isometricOffAxis1Top"/>
                <a:lightRig rig="threePt" dir="t"/>
              </a:scene3d>
              <a:sp3d>
                <a:bevelT w="4445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400" b="1">
                  <a:ln w="18415" cmpd="sng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Impact" pitchFamily="34" charset="0"/>
                </a:endParaRP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794"/>
          <a:stretch/>
        </p:blipFill>
        <p:spPr>
          <a:xfrm>
            <a:off x="166451" y="5534900"/>
            <a:ext cx="751864" cy="7664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251520" y="107616"/>
            <a:ext cx="8517632" cy="773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 smtClean="0">
                <a:latin typeface="Berlin Sans FB Demi" pitchFamily="34" charset="0"/>
              </a:rPr>
              <a:t>    </a:t>
            </a:r>
            <a:r>
              <a:rPr lang="id-ID" sz="2800" dirty="0" smtClean="0">
                <a:latin typeface="Berlin Sans FB Demi" pitchFamily="34" charset="0"/>
              </a:rPr>
              <a:t>STRUKTUR ORGANISASI SATPOL PP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1" name="Picture 2" descr="E:\TUGAS\logo\satpol-p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697" y="116632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J:\Dewa ayu jen\GAMBAR\yth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624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82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4" y="0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72008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Berlin Sans FB Dem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1520" y="188640"/>
            <a:ext cx="8517632" cy="7207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 smtClean="0">
                <a:latin typeface="Berlin Sans FB Demi" pitchFamily="34" charset="0"/>
              </a:rPr>
              <a:t>    </a:t>
            </a:r>
            <a:r>
              <a:rPr lang="id-ID" sz="4000" dirty="0" smtClean="0">
                <a:latin typeface="Berlin Sans FB Demi" pitchFamily="34" charset="0"/>
              </a:rPr>
              <a:t>PROGRAM, ANGGARAN, KEGIATAN </a:t>
            </a:r>
          </a:p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DAN</a:t>
            </a:r>
            <a:r>
              <a:rPr kumimoji="0" lang="id-ID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PERSONIL SATPOL. PP. TAHUN 2018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4" name="Picture 5" descr="J:\Dewa ayu jen\GAMBAR\yth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60648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51520" y="1484784"/>
            <a:ext cx="2592288" cy="9361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9 PROGRAM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3888" y="1268760"/>
            <a:ext cx="2016224" cy="9361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43 KEGIATAN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7584" y="3140968"/>
            <a:ext cx="3320752" cy="114374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Anggaran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Rp. </a:t>
            </a:r>
            <a:r>
              <a:rPr lang="en-US" b="1" dirty="0" smtClean="0">
                <a:solidFill>
                  <a:schemeClr val="tx1"/>
                </a:solidFill>
              </a:rPr>
              <a:t>7.650.772.915</a:t>
            </a:r>
            <a:r>
              <a:rPr lang="id-ID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0</a:t>
            </a:r>
            <a:r>
              <a:rPr lang="id-ID" b="1" dirty="0" smtClean="0">
                <a:solidFill>
                  <a:schemeClr val="tx1"/>
                </a:solidFill>
              </a:rPr>
              <a:t>0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76056" y="2852936"/>
            <a:ext cx="2880320" cy="15121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213 ASN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2 THL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100 TENAGA KEGIATAN </a:t>
            </a:r>
          </a:p>
        </p:txBody>
      </p:sp>
      <p:sp>
        <p:nvSpPr>
          <p:cNvPr id="19" name="Right Arrow 18"/>
          <p:cNvSpPr/>
          <p:nvPr/>
        </p:nvSpPr>
        <p:spPr>
          <a:xfrm rot="7794433">
            <a:off x="3554275" y="2501572"/>
            <a:ext cx="874333" cy="37044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rot="2862420">
            <a:off x="4485286" y="2448575"/>
            <a:ext cx="861864" cy="426885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2915816" y="1628800"/>
            <a:ext cx="648072" cy="43204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6660232" y="1268760"/>
            <a:ext cx="2376264" cy="10801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1 SEKRETARIS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4 BIDANG 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12 SEKSI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3 KASUBAG</a:t>
            </a:r>
          </a:p>
          <a:p>
            <a:pPr algn="ctr"/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796136" y="1628800"/>
            <a:ext cx="648072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3419872" y="4725144"/>
            <a:ext cx="2232248" cy="1224136"/>
          </a:xfrm>
          <a:prstGeom prst="ellipse">
            <a:avLst/>
          </a:prstGeom>
          <a:solidFill>
            <a:srgbClr val="01A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1953 ORANG LINMAS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7794433">
            <a:off x="4979906" y="4122745"/>
            <a:ext cx="659907" cy="34045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997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4" y="0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563888" y="2564904"/>
            <a:ext cx="1584176" cy="9361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PASAL 8</a:t>
            </a:r>
          </a:p>
          <a:p>
            <a:pPr algn="ctr"/>
            <a:r>
              <a:rPr lang="id-ID" dirty="0" smtClean="0"/>
              <a:t>8 TERTIB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5724128" y="1700808"/>
            <a:ext cx="1440160" cy="79208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>
                <a:solidFill>
                  <a:schemeClr val="tx1"/>
                </a:solidFill>
              </a:rPr>
              <a:t>JALUR HIJAU, TAMAN, TEMPAT UMUM</a:t>
            </a:r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87624" y="2564904"/>
            <a:ext cx="1440160" cy="7920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SOSIAL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6444208" y="2852936"/>
            <a:ext cx="1440160" cy="79208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SUNGAI, SALURAN AIR, KAWASAN PESISIR</a:t>
            </a:r>
            <a:endParaRPr lang="id-ID" sz="1050" dirty="0"/>
          </a:p>
        </p:txBody>
      </p:sp>
      <p:sp>
        <p:nvSpPr>
          <p:cNvPr id="16" name="Oval 15"/>
          <p:cNvSpPr/>
          <p:nvPr/>
        </p:nvSpPr>
        <p:spPr>
          <a:xfrm>
            <a:off x="5220072" y="4005064"/>
            <a:ext cx="1584176" cy="79208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LINGKUNGAN</a:t>
            </a:r>
            <a:endParaRPr lang="id-ID" sz="1200" dirty="0"/>
          </a:p>
        </p:txBody>
      </p:sp>
      <p:sp>
        <p:nvSpPr>
          <p:cNvPr id="17" name="Oval 16"/>
          <p:cNvSpPr/>
          <p:nvPr/>
        </p:nvSpPr>
        <p:spPr>
          <a:xfrm>
            <a:off x="2915816" y="4221088"/>
            <a:ext cx="1440160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BANGUNAN</a:t>
            </a:r>
            <a:endParaRPr lang="id-ID" sz="1200" dirty="0"/>
          </a:p>
        </p:txBody>
      </p:sp>
      <p:sp>
        <p:nvSpPr>
          <p:cNvPr id="18" name="Oval 17"/>
          <p:cNvSpPr/>
          <p:nvPr/>
        </p:nvSpPr>
        <p:spPr>
          <a:xfrm>
            <a:off x="1259632" y="3573016"/>
            <a:ext cx="1440160" cy="79208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USAHA PARIWISATA</a:t>
            </a:r>
            <a:endParaRPr lang="id-ID" sz="1200" dirty="0"/>
          </a:p>
        </p:txBody>
      </p:sp>
      <p:sp>
        <p:nvSpPr>
          <p:cNvPr id="19" name="Oval 18"/>
          <p:cNvSpPr/>
          <p:nvPr/>
        </p:nvSpPr>
        <p:spPr>
          <a:xfrm>
            <a:off x="3995936" y="1196752"/>
            <a:ext cx="1440160" cy="79208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JALAN DAN KESELAMATAN PEJALAN KAKI</a:t>
            </a:r>
            <a:endParaRPr lang="id-ID" sz="1050" dirty="0"/>
          </a:p>
        </p:txBody>
      </p:sp>
      <p:sp>
        <p:nvSpPr>
          <p:cNvPr id="20" name="Oval 19"/>
          <p:cNvSpPr/>
          <p:nvPr/>
        </p:nvSpPr>
        <p:spPr>
          <a:xfrm>
            <a:off x="1691680" y="1412776"/>
            <a:ext cx="1800200" cy="792088"/>
          </a:xfrm>
          <a:prstGeom prst="ellipse">
            <a:avLst/>
          </a:prstGeom>
          <a:solidFill>
            <a:srgbClr val="D911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KEPENDUDUKAN</a:t>
            </a:r>
            <a:endParaRPr lang="id-ID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275856" y="220486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27984" y="206084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8064" y="242088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92080" y="3140968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60032" y="357301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851920" y="371703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843808" y="34290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843808" y="29969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72008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Berlin Sans FB Demi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51520" y="188640"/>
            <a:ext cx="8517632" cy="7207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dirty="0" smtClean="0">
                <a:latin typeface="Berlin Sans FB Demi" pitchFamily="34" charset="0"/>
              </a:rPr>
              <a:t>   SUBSTANSI DAN APLIKASI PERATURAN DAERAH NOMOR </a:t>
            </a:r>
            <a:r>
              <a:rPr lang="id-ID" sz="1600" dirty="0" smtClean="0">
                <a:latin typeface="Arial Black" pitchFamily="34" charset="0"/>
              </a:rPr>
              <a:t>7</a:t>
            </a:r>
            <a:r>
              <a:rPr lang="id-ID" sz="1600" dirty="0" smtClean="0">
                <a:latin typeface="Berlin Sans FB Demi" pitchFamily="34" charset="0"/>
              </a:rPr>
              <a:t> TAHUN </a:t>
            </a:r>
            <a:r>
              <a:rPr lang="id-ID" sz="1600" dirty="0" smtClean="0">
                <a:latin typeface="Arial Black" pitchFamily="34" charset="0"/>
              </a:rPr>
              <a:t>2016</a:t>
            </a:r>
            <a:r>
              <a:rPr lang="id-ID" sz="1600" dirty="0" smtClean="0">
                <a:latin typeface="Berlin Sans FB Demi" pitchFamily="34" charset="0"/>
              </a:rPr>
              <a:t> </a:t>
            </a:r>
          </a:p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TENTANG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KETERTIBAN UMUM DAN KETENTRAMAN MASYARAKAT</a:t>
            </a:r>
          </a:p>
          <a:p>
            <a:pPr marL="0" marR="0" lvl="0" indent="0" algn="ctr" defTabSz="743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baseline="0" dirty="0" smtClean="0">
                <a:latin typeface="Arial Black" pitchFamily="34" charset="0"/>
              </a:rPr>
              <a:t>8</a:t>
            </a:r>
            <a:r>
              <a:rPr lang="id-ID" sz="1600" baseline="0" dirty="0" smtClean="0">
                <a:latin typeface="Berlin Sans FB Demi" pitchFamily="34" charset="0"/>
              </a:rPr>
              <a:t> TERTIB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9" name="Picture 2" descr="E:\TUGAS\logo\satpol-p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J:\Dewa ayu jen\GAMBAR\yth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15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7" descr="Pictur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6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496944" cy="72008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Berlin Sans FB Dem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1520" y="188640"/>
            <a:ext cx="8517632" cy="7207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d-ID" dirty="0" smtClean="0">
                <a:latin typeface="Berlin Sans FB Demi" pitchFamily="34" charset="0"/>
              </a:rPr>
              <a:t>JADWAL BERKALA PROGRAM </a:t>
            </a:r>
            <a:r>
              <a:rPr lang="id-ID" dirty="0" smtClean="0">
                <a:latin typeface="Arial Black" pitchFamily="34" charset="0"/>
              </a:rPr>
              <a:t>8</a:t>
            </a:r>
            <a:r>
              <a:rPr lang="id-ID" dirty="0" smtClean="0">
                <a:latin typeface="Berlin Sans FB Demi" pitchFamily="34" charset="0"/>
              </a:rPr>
              <a:t> TERTIB TAHUN </a:t>
            </a:r>
            <a:r>
              <a:rPr lang="id-ID" dirty="0" smtClean="0">
                <a:latin typeface="Arial Black" pitchFamily="34" charset="0"/>
              </a:rPr>
              <a:t>2018</a:t>
            </a:r>
          </a:p>
        </p:txBody>
      </p:sp>
      <p:pic>
        <p:nvPicPr>
          <p:cNvPr id="14" name="Picture 5" descr="J:\Dewa ayu jen\GAMBAR\yth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361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TUGAS\logo\satpol-p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60648"/>
            <a:ext cx="792783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251520" y="1268760"/>
            <a:ext cx="1800200" cy="100811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TRIWULAN 1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520" y="2420888"/>
            <a:ext cx="1872208" cy="1080120"/>
          </a:xfrm>
          <a:prstGeom prst="ellipse">
            <a:avLst/>
          </a:prstGeom>
          <a:solidFill>
            <a:srgbClr val="92D050">
              <a:alpha val="78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TRIWULAN 2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3528" y="3717032"/>
            <a:ext cx="1800200" cy="1152128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TRIWULAN 3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3528" y="5157192"/>
            <a:ext cx="1944216" cy="1080120"/>
          </a:xfrm>
          <a:prstGeom prst="ellipse">
            <a:avLst/>
          </a:prstGeom>
          <a:solidFill>
            <a:schemeClr val="accent6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TRIWULAN 4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5816" y="1340768"/>
            <a:ext cx="2376264" cy="792088"/>
          </a:xfrm>
          <a:prstGeom prst="rect">
            <a:avLst/>
          </a:prstGeom>
          <a:solidFill>
            <a:schemeClr val="accent6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TERTIB KEPENDUDUKAN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5816" y="2492896"/>
            <a:ext cx="2376264" cy="792088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TERTIB JALAN DAN PEJALAN KAKI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5816" y="3789040"/>
            <a:ext cx="2376264" cy="792088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TERTIB USAHA PARIWISATA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7824" y="4941168"/>
            <a:ext cx="2376264" cy="792088"/>
          </a:xfrm>
          <a:prstGeom prst="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TERTIB BANGUNAN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228184" y="1268760"/>
            <a:ext cx="2160240" cy="648072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SIPAMANPADU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6012160" y="2204864"/>
            <a:ext cx="3131840" cy="1224136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  PEMASANGAN SPANDUK SOSIALISASI</a:t>
            </a:r>
          </a:p>
          <a:p>
            <a:pPr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  SOSIALISASI PEMAMFAATAN TROTOAR</a:t>
            </a:r>
          </a:p>
          <a:p>
            <a:pPr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  PENINDAKAN PELANGGARAN (DENGAN  STIKER)</a:t>
            </a:r>
          </a:p>
          <a:p>
            <a:pPr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  Pemrosesan / penyusunan BAP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228184" y="3789040"/>
            <a:ext cx="2520280" cy="864096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id-ID" b="1" dirty="0" smtClean="0">
                <a:solidFill>
                  <a:schemeClr val="tx1"/>
                </a:solidFill>
              </a:rPr>
              <a:t>SOSIALISASI</a:t>
            </a:r>
          </a:p>
          <a:p>
            <a:pPr>
              <a:buFontTx/>
              <a:buChar char="-"/>
            </a:pPr>
            <a:r>
              <a:rPr lang="id-ID" b="1" dirty="0" smtClean="0">
                <a:solidFill>
                  <a:schemeClr val="tx1"/>
                </a:solidFill>
              </a:rPr>
              <a:t>SIDAK SPA &amp; SALON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6156176" y="4941168"/>
            <a:ext cx="2592288" cy="79208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id-ID" b="1" dirty="0" smtClean="0">
                <a:solidFill>
                  <a:schemeClr val="tx1"/>
                </a:solidFill>
              </a:rPr>
              <a:t>PEMANTAUAN IMB</a:t>
            </a:r>
          </a:p>
        </p:txBody>
      </p:sp>
      <p:sp>
        <p:nvSpPr>
          <p:cNvPr id="32" name="Right Arrow 31"/>
          <p:cNvSpPr/>
          <p:nvPr/>
        </p:nvSpPr>
        <p:spPr>
          <a:xfrm rot="1378252">
            <a:off x="5329236" y="5120644"/>
            <a:ext cx="648072" cy="4789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ight Arrow 34"/>
          <p:cNvSpPr/>
          <p:nvPr/>
        </p:nvSpPr>
        <p:spPr>
          <a:xfrm rot="946703">
            <a:off x="5332385" y="3928662"/>
            <a:ext cx="648072" cy="4492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ight Arrow 35"/>
          <p:cNvSpPr/>
          <p:nvPr/>
        </p:nvSpPr>
        <p:spPr>
          <a:xfrm rot="693036">
            <a:off x="5270388" y="2634717"/>
            <a:ext cx="648072" cy="43269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ight Arrow 36"/>
          <p:cNvSpPr/>
          <p:nvPr/>
        </p:nvSpPr>
        <p:spPr>
          <a:xfrm rot="729961">
            <a:off x="5361322" y="1468942"/>
            <a:ext cx="648072" cy="3786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ight Arrow 37"/>
          <p:cNvSpPr/>
          <p:nvPr/>
        </p:nvSpPr>
        <p:spPr>
          <a:xfrm rot="963606">
            <a:off x="2098464" y="1696995"/>
            <a:ext cx="648072" cy="42936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ight Arrow 38"/>
          <p:cNvSpPr/>
          <p:nvPr/>
        </p:nvSpPr>
        <p:spPr>
          <a:xfrm rot="706659">
            <a:off x="2122916" y="2915147"/>
            <a:ext cx="648072" cy="373161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ight Arrow 39"/>
          <p:cNvSpPr/>
          <p:nvPr/>
        </p:nvSpPr>
        <p:spPr>
          <a:xfrm rot="803055">
            <a:off x="2140568" y="4149567"/>
            <a:ext cx="648072" cy="36152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ight Arrow 40"/>
          <p:cNvSpPr/>
          <p:nvPr/>
        </p:nvSpPr>
        <p:spPr>
          <a:xfrm rot="1035281">
            <a:off x="2193888" y="5461542"/>
            <a:ext cx="648072" cy="34617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104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44624"/>
            <a:ext cx="6624736" cy="10801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500" b="1" dirty="0" smtClean="0">
                <a:solidFill>
                  <a:schemeClr val="tx1"/>
                </a:solidFill>
              </a:rPr>
              <a:t>TERWUJUDNYA KEPATUHAN MASYARAKAT</a:t>
            </a:r>
          </a:p>
          <a:p>
            <a:pPr algn="ctr"/>
            <a:r>
              <a:rPr lang="id-ID" sz="2500" b="1" dirty="0" smtClean="0">
                <a:solidFill>
                  <a:schemeClr val="tx1"/>
                </a:solidFill>
              </a:rPr>
              <a:t>DALAM MELAKSANAKAN PERATURAN DAERAH</a:t>
            </a:r>
            <a:endParaRPr lang="id-ID" sz="25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88" y="1124744"/>
            <a:ext cx="23042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7944" y="1124744"/>
            <a:ext cx="35283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95936" y="112474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47864" y="112474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4016" y="1556792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00" b="1" dirty="0" smtClean="0">
                <a:solidFill>
                  <a:schemeClr val="tx1"/>
                </a:solidFill>
              </a:rPr>
              <a:t>TERWUJUDNYA TRANTIBUM</a:t>
            </a:r>
            <a:endParaRPr lang="id-ID" sz="13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16216" y="1628800"/>
            <a:ext cx="2376264" cy="864096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TERWUJUDNYA PERLINDUNGAN MASYARAKAT YANG OPTIMAL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83968" y="1628800"/>
            <a:ext cx="2160240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TERWUJUDNYA LINGKUNGAN HIDUP YANG TERTIB DAN ASRI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1720" y="1556792"/>
            <a:ext cx="2088232" cy="79208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TERWUJUDNYA KAPASITAS SUMBER DAYA APARATUR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520" y="5085184"/>
            <a:ext cx="1763688" cy="79208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  <a:bevelB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KEGIATAN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6024" y="3933056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PROGRAM</a:t>
            </a:r>
            <a:endParaRPr lang="id-ID" sz="1400" b="1" dirty="0"/>
          </a:p>
        </p:txBody>
      </p:sp>
      <p:sp>
        <p:nvSpPr>
          <p:cNvPr id="26" name="Oval 25"/>
          <p:cNvSpPr/>
          <p:nvPr/>
        </p:nvSpPr>
        <p:spPr>
          <a:xfrm>
            <a:off x="144016" y="2780928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TUJUAN RENSTRA</a:t>
            </a:r>
            <a:endParaRPr lang="id-ID" sz="1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98848" y="35562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43608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15616" y="47251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131840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36096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31840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304256" y="5085184"/>
            <a:ext cx="1763688" cy="79208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  <a:bevelB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KEGIATAN</a:t>
            </a:r>
          </a:p>
          <a:p>
            <a:pPr algn="ctr"/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267744" y="4005064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PROGRAM</a:t>
            </a:r>
            <a:endParaRPr lang="id-ID" sz="1400" b="1" dirty="0"/>
          </a:p>
        </p:txBody>
      </p:sp>
      <p:sp>
        <p:nvSpPr>
          <p:cNvPr id="42" name="Oval 41"/>
          <p:cNvSpPr/>
          <p:nvPr/>
        </p:nvSpPr>
        <p:spPr>
          <a:xfrm>
            <a:off x="2195736" y="2780928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TUJUAN RENSTRA</a:t>
            </a:r>
            <a:endParaRPr lang="id-ID" sz="1400" b="1" dirty="0"/>
          </a:p>
        </p:txBody>
      </p:sp>
      <p:sp>
        <p:nvSpPr>
          <p:cNvPr id="43" name="Oval 42"/>
          <p:cNvSpPr/>
          <p:nvPr/>
        </p:nvSpPr>
        <p:spPr>
          <a:xfrm>
            <a:off x="4680520" y="5157192"/>
            <a:ext cx="1763688" cy="79208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  <a:bevelB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KEGIATAN</a:t>
            </a:r>
          </a:p>
          <a:p>
            <a:pPr algn="ctr"/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08512" y="4005064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PROGRAM</a:t>
            </a:r>
            <a:endParaRPr lang="id-ID" sz="1400" b="1" dirty="0"/>
          </a:p>
        </p:txBody>
      </p:sp>
      <p:sp>
        <p:nvSpPr>
          <p:cNvPr id="45" name="Oval 44"/>
          <p:cNvSpPr/>
          <p:nvPr/>
        </p:nvSpPr>
        <p:spPr>
          <a:xfrm>
            <a:off x="4536504" y="2852936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 b="1" dirty="0" smtClean="0"/>
          </a:p>
          <a:p>
            <a:pPr algn="ctr"/>
            <a:r>
              <a:rPr lang="id-ID" sz="1400" b="1" dirty="0" smtClean="0"/>
              <a:t>TUJUAN RENSTRA</a:t>
            </a:r>
          </a:p>
          <a:p>
            <a:pPr algn="ctr"/>
            <a:endParaRPr lang="id-ID" sz="1400" b="1" dirty="0"/>
          </a:p>
        </p:txBody>
      </p:sp>
      <p:sp>
        <p:nvSpPr>
          <p:cNvPr id="46" name="Oval 45"/>
          <p:cNvSpPr/>
          <p:nvPr/>
        </p:nvSpPr>
        <p:spPr>
          <a:xfrm>
            <a:off x="6912768" y="5157192"/>
            <a:ext cx="1763688" cy="79208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KEGIATAN</a:t>
            </a:r>
          </a:p>
          <a:p>
            <a:pPr algn="ctr"/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76256" y="4005064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b="1" dirty="0" smtClean="0"/>
              <a:t>PROGRAM</a:t>
            </a:r>
            <a:endParaRPr lang="id-ID" sz="1400" b="1" dirty="0"/>
          </a:p>
        </p:txBody>
      </p:sp>
      <p:sp>
        <p:nvSpPr>
          <p:cNvPr id="48" name="Oval 47"/>
          <p:cNvSpPr/>
          <p:nvPr/>
        </p:nvSpPr>
        <p:spPr>
          <a:xfrm>
            <a:off x="6804248" y="2924944"/>
            <a:ext cx="1763688" cy="79208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 b="1" dirty="0" smtClean="0"/>
          </a:p>
          <a:p>
            <a:pPr algn="ctr"/>
            <a:r>
              <a:rPr lang="id-ID" sz="1400" b="1" dirty="0" smtClean="0"/>
              <a:t>TUJUAN RENSTRA</a:t>
            </a:r>
          </a:p>
          <a:p>
            <a:pPr algn="ctr"/>
            <a:endParaRPr lang="id-ID" sz="1400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131840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36096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740352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436096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740352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740352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115616" y="59492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115616" y="594928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95536" y="5949280"/>
            <a:ext cx="7284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-396552" y="6093296"/>
            <a:ext cx="15121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352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4360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03848" y="6165304"/>
            <a:ext cx="15121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8376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6368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80112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88024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95936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6428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8436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44208" y="6237312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STAFF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547392" y="5949280"/>
            <a:ext cx="5844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3123456" y="5949280"/>
            <a:ext cx="838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131840" y="59492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4923656" y="6021288"/>
            <a:ext cx="5844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5499720" y="6021288"/>
            <a:ext cx="838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508104" y="602128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7164288" y="6021288"/>
            <a:ext cx="5844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7731968" y="6021288"/>
            <a:ext cx="838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740352" y="602128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645</Words>
  <Application>Microsoft Office PowerPoint</Application>
  <PresentationFormat>On-screen Show (4:3)</PresentationFormat>
  <Paragraphs>173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TERWUJUDNYA KEPATUHAN MASYARAKAT DALAM MELAKSANAKAN PERATURAN DAERAH</vt:lpstr>
      <vt:lpstr>TERWUJUDNYA KEPATUHAN MASYARAKAT DALAM MELAKSANAKAN PERATURAN DAERAH</vt:lpstr>
      <vt:lpstr>TERWUJUDNYA KEPATUHAN MASYARAKAT DALAM MELAKSANAKAN PERATURAN DAERAH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51</cp:revision>
  <cp:lastPrinted>2018-05-14T07:18:24Z</cp:lastPrinted>
  <dcterms:created xsi:type="dcterms:W3CDTF">2018-05-08T11:00:56Z</dcterms:created>
  <dcterms:modified xsi:type="dcterms:W3CDTF">2018-05-22T06:57:40Z</dcterms:modified>
</cp:coreProperties>
</file>